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73" r:id="rId2"/>
  </p:sldMasterIdLst>
  <p:notesMasterIdLst>
    <p:notesMasterId r:id="rId26"/>
  </p:notesMasterIdLst>
  <p:sldIdLst>
    <p:sldId id="258" r:id="rId3"/>
    <p:sldId id="364" r:id="rId4"/>
    <p:sldId id="386" r:id="rId5"/>
    <p:sldId id="387" r:id="rId6"/>
    <p:sldId id="371" r:id="rId7"/>
    <p:sldId id="388" r:id="rId8"/>
    <p:sldId id="385" r:id="rId9"/>
    <p:sldId id="354" r:id="rId10"/>
    <p:sldId id="362" r:id="rId11"/>
    <p:sldId id="355" r:id="rId12"/>
    <p:sldId id="383" r:id="rId13"/>
    <p:sldId id="382" r:id="rId14"/>
    <p:sldId id="384" r:id="rId15"/>
    <p:sldId id="330" r:id="rId16"/>
    <p:sldId id="331" r:id="rId17"/>
    <p:sldId id="389" r:id="rId18"/>
    <p:sldId id="360" r:id="rId19"/>
    <p:sldId id="328" r:id="rId20"/>
    <p:sldId id="329" r:id="rId21"/>
    <p:sldId id="319" r:id="rId22"/>
    <p:sldId id="314" r:id="rId23"/>
    <p:sldId id="316" r:id="rId24"/>
    <p:sldId id="361" r:id="rId2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6F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9" autoAdjust="0"/>
    <p:restoredTop sz="92829" autoAdjust="0"/>
  </p:normalViewPr>
  <p:slideViewPr>
    <p:cSldViewPr snapToGrid="0">
      <p:cViewPr>
        <p:scale>
          <a:sx n="50" d="100"/>
          <a:sy n="50" d="100"/>
        </p:scale>
        <p:origin x="28" y="4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9AA1-C541-4E62-87A5-3445A943688F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692BC-95CD-49EB-A80F-61093A97E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0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566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14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51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66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7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886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9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143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838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62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96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5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635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471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50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145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372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957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653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84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4834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67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022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6791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047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61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26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94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418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5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027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7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293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170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77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7" name="Слайд think-cell" r:id="rId16" imgW="360" imgH="360" progId="TCLayout.ActiveDocument.1">
                  <p:embed/>
                </p:oleObj>
              </mc:Choice>
              <mc:Fallback>
                <p:oleObj name="Слайд think-cell" r:id="rId16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07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956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Налоговый кодекс</a:t>
            </a:r>
            <a:endParaRPr lang="en-US" altLang="en-US" sz="4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kk-KZ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Общая часть</a:t>
            </a:r>
            <a:r>
              <a:rPr kumimoji="0" lang="ru-RU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kumimoji="0" lang="ru-RU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kumimoji="0" lang="ru-RU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r>
              <a:rPr lang="en-US" sz="14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Астана, 2024</a:t>
            </a:r>
            <a:r>
              <a:rPr lang="en-US" sz="14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277217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     ПОСТАНОВКА НА УЧЕТ ПЛАТЕЛЬЩИКА НДС</a:t>
            </a: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204258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28975" y="1099505"/>
            <a:ext cx="17508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Условная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113828" y="1091043"/>
            <a:ext cx="22257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Добровольная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982361" y="1091043"/>
            <a:ext cx="2227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Обязательная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468263" y="1493267"/>
            <a:ext cx="3272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Иностранные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компании- интернет площадки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60144" y="1443608"/>
            <a:ext cx="29732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достижения предельного порога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468735" y="1468837"/>
            <a:ext cx="325452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превышении предельного порога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(реализация + приобретение от нерезидента)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590457" y="2811526"/>
            <a:ext cx="111500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При добровольной и обязательной постановке на учет проводится биометрическая идентификация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4716553" y="3408018"/>
            <a:ext cx="6903018" cy="22006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Государственное учреждение</a:t>
            </a: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Структурное подразделение юридического лица-резидента</a:t>
            </a:r>
            <a:endParaRPr lang="ru-RU" sz="16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Лицо, занимающееся частной практикой</a:t>
            </a: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Налогоплательщик, применяющий специальный налоговый режим</a:t>
            </a:r>
            <a:endParaRPr lang="ru-RU" sz="16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Физическое лицо</a:t>
            </a: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Игорный бизнес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46776" y="4232697"/>
            <a:ext cx="35598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Не подлежат постановке на учет по НДС</a:t>
            </a:r>
            <a:endParaRPr lang="ru-RU" sz="2000" b="1" u="sng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6" name="Правая фигурная скобка 15">
            <a:extLst>
              <a:ext uri="{FF2B5EF4-FFF2-40B4-BE49-F238E27FC236}">
                <a16:creationId xmlns:a16="http://schemas.microsoft.com/office/drawing/2014/main" id="{125B16CE-0B9A-4277-BC90-B2243C0B539A}"/>
              </a:ext>
            </a:extLst>
          </p:cNvPr>
          <p:cNvSpPr/>
          <p:nvPr/>
        </p:nvSpPr>
        <p:spPr>
          <a:xfrm rot="10800000">
            <a:off x="4149302" y="3445727"/>
            <a:ext cx="467085" cy="2090749"/>
          </a:xfrm>
          <a:prstGeom prst="rightBrace">
            <a:avLst>
              <a:gd name="adj1" fmla="val 114144"/>
              <a:gd name="adj2" fmla="val 50824"/>
            </a:avLst>
          </a:prstGeom>
          <a:ln w="38100">
            <a:solidFill>
              <a:schemeClr val="accent3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9232" y="2334234"/>
            <a:ext cx="7184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Предельный порог для постановки на учет по НДС – 20 000 МРП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948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РЕЕСТР БЕЗДЕЙСТВУЮЩИХ НАЛОГОПЛАТЕЛЬЩИКОВ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76B006-6A0E-DA49-58FA-6740C0AC4B53}"/>
              </a:ext>
            </a:extLst>
          </p:cNvPr>
          <p:cNvSpPr txBox="1"/>
          <p:nvPr/>
        </p:nvSpPr>
        <p:spPr>
          <a:xfrm>
            <a:off x="219809" y="1193017"/>
            <a:ext cx="1171135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lvl="4" indent="-176213" algn="just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Налогоплательщик (ЮЛ, ИП) самостоятельно не представил налоговую отчетность в течение 12 месяцев</a:t>
            </a:r>
          </a:p>
          <a:p>
            <a:pPr marL="176213" lvl="4" indent="-176213" algn="just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позднее 30 апреля - решение о включении налогоплательщика в реестр бездействующих налогоплательщиков (НП)</a:t>
            </a:r>
          </a:p>
          <a:p>
            <a:pPr marL="176213" lvl="4" indent="-176213" algn="just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Размещение реестра бездействующих НП на интернет-ресурсе уполномоченного органа  </a:t>
            </a:r>
          </a:p>
          <a:p>
            <a:pPr marL="176213" lvl="4" indent="-176213" algn="just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Исключение налогоплательщика из реестра бездействующих НП после представления дополнительной налоговой отчетности к «нулевой» очередной, сформированной ИС за НП</a:t>
            </a:r>
          </a:p>
          <a:p>
            <a:pPr marL="176213" lvl="4" indent="-176213" algn="just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Размещение обновленного реестра бездействующих НП на интернет-ресурсе уполномоченного органа </a:t>
            </a:r>
          </a:p>
          <a:p>
            <a:pPr marL="176213" lvl="4" indent="-176213" algn="just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Исключение НП из реестра бездействующих НП одновременно при исключении из реестра номеров (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прим. реестра ЮЛ в ведении МЮ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а также снятого с регистрационного учета ИП.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73890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ПРИНУДИТЕЛЬНАЯ ЛИКВИДАЦИЯ НАЛОГОПЛАТЕЛЬЩИКА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76B006-6A0E-DA49-58FA-6740C0AC4B53}"/>
              </a:ext>
            </a:extLst>
          </p:cNvPr>
          <p:cNvSpPr txBox="1"/>
          <p:nvPr/>
        </p:nvSpPr>
        <p:spPr>
          <a:xfrm>
            <a:off x="246185" y="1147736"/>
            <a:ext cx="11676184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4" indent="-285750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Ø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Принудительное прекращение деятельности бездействующего налогоплательщика (НП) при одновременном соответствии по состоянию на 1 января условиям, в том числе: </a:t>
            </a:r>
          </a:p>
          <a:p>
            <a:pPr marL="1074738" lvl="4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Самостоятельно не представлявший налоговую отчетность</a:t>
            </a:r>
          </a:p>
          <a:p>
            <a:pPr marL="1074738" lvl="4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являющийся руководителем/учредителем другого ЮЛ, участником совместного предпринимательства</a:t>
            </a:r>
          </a:p>
          <a:p>
            <a:pPr marL="1074738" lvl="4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плательщики НДС</a:t>
            </a:r>
          </a:p>
          <a:p>
            <a:pPr marL="1074738" lvl="4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осуществляют банковские операции в течение срока исковой давности</a:t>
            </a:r>
          </a:p>
          <a:p>
            <a:pPr marL="1074738" lvl="4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имеющие задолженность перед бюджетом </a:t>
            </a:r>
          </a:p>
          <a:p>
            <a:pPr marL="285750" lvl="4" indent="-285750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Ø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Определение уполномоченным органом порядка и сроков принудительного прекращения деятельности:</a:t>
            </a:r>
          </a:p>
          <a:p>
            <a:pPr marL="1074738" lvl="4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Ежегодное формирование перечня субъектов для принудительной ликвидации, размещение перечня в СМИ, направление запросов в банки, УГО, регистрирующий орган</a:t>
            </a:r>
          </a:p>
          <a:p>
            <a:pPr marL="1074738" lvl="4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Ежегодное формирование окончательного перечня субъектов для принудительной ликвидации</a:t>
            </a:r>
          </a:p>
          <a:p>
            <a:pPr marL="285750" lvl="4" indent="-285750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Принудительная ликвидация бездействующих ЮЛ налоговыми органами путем подачи иска в суд</a:t>
            </a:r>
          </a:p>
          <a:p>
            <a:pPr marL="285750" lvl="4" indent="-285750" algn="just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Принудительная ликвидация бездействующих ИП налоговыми органами без подачи иска в суд</a:t>
            </a:r>
          </a:p>
          <a:p>
            <a:pPr marL="0" lvl="4" algn="just">
              <a:spcAft>
                <a:spcPts val="12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076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0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2438" indent="889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НАЛОГОВЫЕ ФОРМЫ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B67832-E8B9-3B9E-A384-104D1FDEAB91}"/>
              </a:ext>
            </a:extLst>
          </p:cNvPr>
          <p:cNvSpPr txBox="1"/>
          <p:nvPr/>
        </p:nvSpPr>
        <p:spPr>
          <a:xfrm>
            <a:off x="554090" y="1357003"/>
            <a:ext cx="11381594" cy="378565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lvl="4" indent="-285750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Ø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Сокращение форм налоговой отчетности на 30 процентов, в том числе:</a:t>
            </a:r>
          </a:p>
          <a:p>
            <a:pPr marL="1255713" lvl="4" indent="-358775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v"/>
              <a:tabLst>
                <a:tab pos="1028065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Отмена расчета текущих платежей по земельному налогу и налогу на имущество (форма 701.01) при     налоговых обязательствах менее 300 МРП (1 млн.тенге)</a:t>
            </a:r>
          </a:p>
          <a:p>
            <a:pPr marL="1255713" lvl="4" indent="-358775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v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Отмена расчета по налогу на транспорт (форма 701.00) для ЮЛ</a:t>
            </a:r>
          </a:p>
          <a:p>
            <a:pPr marL="1255713" lvl="4" indent="-358775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v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Упрощение содержимого налоговой отчетности: исключение в формах излишней информации</a:t>
            </a:r>
          </a:p>
          <a:p>
            <a:pPr marL="1255713" lvl="4" indent="-358775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v"/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Расширение содержимого налоговой отчетности </a:t>
            </a:r>
            <a:r>
              <a:rPr lang="ru-RU" sz="14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(н-р, по КПН ф.100.00 с отображением льгот)  </a:t>
            </a:r>
          </a:p>
          <a:p>
            <a:pPr marL="285750" lvl="4" indent="-285750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Ø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налогоплательщик не подаст налоговую отчетность, система автоматически засчитает её как нулевую, с сохранением НП права на предоставление ДФНО при необходимости </a:t>
            </a:r>
          </a:p>
          <a:p>
            <a:pPr marL="285750" lvl="4" indent="-285750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Ø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Исключение отзыва налоговой отчетности (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остается корректировка ФНО путем подачи ДФНО</a:t>
            </a: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marL="285750" lvl="4" indent="-285750">
              <a:spcAft>
                <a:spcPts val="1200"/>
              </a:spcAft>
              <a:buClr>
                <a:srgbClr val="000000"/>
              </a:buClr>
              <a:buFont typeface="Wingdings" pitchFamily="2" charset="2"/>
              <a:buChar char="Ø"/>
              <a:tabLst>
                <a:tab pos="10281920" algn="l"/>
              </a:tabLst>
              <a:defRPr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Исключение продления сроков представления налоговой отчетности 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(ИС формирует «0» ФНО)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2970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ВОЗВРАТ ПРЕВЫШЕНИЯ НДС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13</a:t>
            </a:fld>
            <a:endParaRPr lang="en-US" sz="10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153445" y="928452"/>
            <a:ext cx="11647489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lnSpc>
                <a:spcPct val="150000"/>
              </a:lnSpc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Возврат превышения НДС производится: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нулевой ставке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(экспорт, международные перевозки, реализация в СЭЗ)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в общеустановленном порядке  (ОПВ) или в упрощенном порядке (УПВ)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выбору НП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при постоянной реализации по нулевой ставке – 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превышения НДС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при не постоянной реализации – 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часть суммы НДС, отнесенного в зачет по ТРУ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использованным для целей оборота по реализации, облагаемого по нулевой ставке.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Постоянная реализация – 3 квартала подряд доля нулевой ставки должно быть более 70%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затратам на геологоразведку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контракта на недропользование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течение 20-ти налоговых периодов после начала добычи)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ОПВ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затратам на строительство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долгосрочному контракту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течение 20-ти налоговых периодов после ввода в эксплуатацию, а по крупным инвестиционным проектам</a:t>
            </a:r>
            <a:r>
              <a:rPr lang="ru-RU" sz="14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течение 55 рабочих дней в период строительства</a:t>
            </a:r>
            <a:r>
              <a:rPr lang="ru-RU" sz="14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ОПВ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272255" y="4799197"/>
            <a:ext cx="11647489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Отмена отсрочки по представлению налоговой отчетности сокращает сроки возврата на месяц 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(срок сейчас начинается со дня истечения отсрочки)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несвоевременном возврате суммы превышения НДС: 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вине налогового органа – начисляются пени 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недостаточности средств в бюджете – пени не начисляются</a:t>
            </a:r>
            <a:endParaRPr lang="ru-RU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544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ОБЩЕУСТАНОВЛЕННЫЙ ПОРЯДОК ВОЗВРАТА НДС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14</a:t>
            </a:fld>
            <a:endParaRPr lang="en-US" sz="10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514709" y="1007503"/>
            <a:ext cx="11162582" cy="1007968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 возврата -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 рабочих дней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(сокращены сроки возврата НДС с 75 рабочих дней при не постоянной реализации)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 дня истечения срока представления отчетности, не важно когда начата проверка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kk-KZ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проверяется 2 вопроса: правильность исчисления НДС и подтверждение НДС к возврату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CF83033-FA70-4B58-8961-2DEDB19A4C03}"/>
              </a:ext>
            </a:extLst>
          </p:cNvPr>
          <p:cNvSpPr/>
          <p:nvPr/>
        </p:nvSpPr>
        <p:spPr>
          <a:xfrm>
            <a:off x="0" y="2115583"/>
            <a:ext cx="12192000" cy="509763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УПРОЩЕННЫЙ ПОРЯДОК ВОЗВРАТА НДС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9796E4-C2FF-4A95-832C-BE2059000F33}"/>
              </a:ext>
            </a:extLst>
          </p:cNvPr>
          <p:cNvSpPr txBox="1"/>
          <p:nvPr/>
        </p:nvSpPr>
        <p:spPr>
          <a:xfrm>
            <a:off x="408590" y="2625346"/>
            <a:ext cx="11162582" cy="427040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Вправе применить:</a:t>
            </a: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состоящие на налоговом мониторинге при наличии оборотов по реализации, облагаемые по нулевой ставке;</a:t>
            </a: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остальные НП - если обороты по нулевой ставке не менее 50 процентов от общего оборота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сегодня право на УПВ имеют крупные предприятия мониторинга, производители и сырья по утвержденным перечням (3 перечня)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НДС подлежит возврату, при одновременном соответствии условиям: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отсутствия неисполненного уведомления (на сегодня – при своевременном представлении налоговой отчетности);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наличия НДС, подтвержденного к возврату по результатам проверки в течение года.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 возврата – 15 рабочих дней с даты требования </a:t>
            </a:r>
            <a:r>
              <a:rPr lang="ru-RU" sz="14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 сегодня с даты истечения срока представления налоговой отчетности с учетом отсрочки)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применяется система управления рисками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 ограничений по сумме </a:t>
            </a:r>
            <a:r>
              <a:rPr lang="ru-RU" sz="14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(на сегодня для крупных НП не более 70%, для производителей не более 50%, для экспортеров сырья не более 80%)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571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ИЗМЕНЕНИЕ  СРОКОВ УПЛАТЫ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15</a:t>
            </a:fld>
            <a:endParaRPr lang="en-US" sz="10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514709" y="1317982"/>
            <a:ext cx="11162582" cy="270843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0" lvl="4" indent="442913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 сроков исполнения налогового обязательства по уплате осуществляется в формах:</a:t>
            </a:r>
          </a:p>
          <a:p>
            <a:pPr marL="0" lvl="4" indent="442913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отсрочки (рассрочки) по уплате налогов и (или) плат;</a:t>
            </a:r>
          </a:p>
          <a:p>
            <a:pPr marL="0" lvl="4" indent="442913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изменения срока уплаты налога на добавленную стоимость по импортируемым товарам;</a:t>
            </a:r>
          </a:p>
          <a:p>
            <a:pPr marL="0" lvl="4" indent="442913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отсрочки по уплате государственной пошлины.</a:t>
            </a:r>
          </a:p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058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A4398A-5718-5E49-CD73-9B9B60FDE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EDD44C3-0560-60CD-8ED4-01085B8C7AC7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КАМЕРАЛЬНЫЙ КОНТРОЛЬ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4AB323-5BA9-0790-3484-9A1B579DC645}"/>
              </a:ext>
            </a:extLst>
          </p:cNvPr>
          <p:cNvSpPr txBox="1"/>
          <p:nvPr/>
        </p:nvSpPr>
        <p:spPr>
          <a:xfrm>
            <a:off x="202220" y="1589664"/>
            <a:ext cx="11737731" cy="2084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Выделен отдельно из камерального контроля анализ ЭСФ</a:t>
            </a:r>
          </a:p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Проводится за соответствующий налоговый период после истечения срока представления налоговой отчетности;</a:t>
            </a:r>
          </a:p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Проводится в течение срока исковой давности</a:t>
            </a:r>
          </a:p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При выявлении расхождений направляется уведомление о предполагаемых расхождениях по результатам камерального контроля</a:t>
            </a:r>
          </a:p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600" kern="100" dirty="0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D601911B-F5F7-05CC-AB48-263451AEA87B}"/>
              </a:ext>
            </a:extLst>
          </p:cNvPr>
          <p:cNvSpPr/>
          <p:nvPr/>
        </p:nvSpPr>
        <p:spPr>
          <a:xfrm>
            <a:off x="202223" y="1039999"/>
            <a:ext cx="11737731" cy="5397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Проведение камерального контроля 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E623F9-3E13-652D-D37C-8B121858E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/>
            <a:fld id="{289D2AAD-CBA3-45A2-BC52-85323A4E0053}" type="slidenum">
              <a:rPr lang="en-US" noProof="0" smtClean="0"/>
              <a:pPr lvl="0"/>
              <a:t>16</a:t>
            </a:fld>
            <a:endParaRPr lang="en-US" noProof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2B3DF5D-5900-2F6D-4B1B-92CB9A793205}"/>
              </a:ext>
            </a:extLst>
          </p:cNvPr>
          <p:cNvSpPr/>
          <p:nvPr/>
        </p:nvSpPr>
        <p:spPr>
          <a:xfrm>
            <a:off x="227134" y="3522297"/>
            <a:ext cx="11737731" cy="4602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Исполнение: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7134" y="3945146"/>
            <a:ext cx="11737731" cy="904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3000"/>
              </a:lnSpc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при согласии - представляется налоговая отчетность, уплачивается сумма НДС ранее возвращенная из бюджета по требованию налогоплательщика (налогового агента), и пеня; </a:t>
            </a:r>
          </a:p>
          <a:p>
            <a:pPr algn="just">
              <a:lnSpc>
                <a:spcPct val="113000"/>
              </a:lnSpc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при несогласии - представляется пояснение.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2B3DF5D-5900-2F6D-4B1B-92CB9A793205}"/>
              </a:ext>
            </a:extLst>
          </p:cNvPr>
          <p:cNvSpPr/>
          <p:nvPr/>
        </p:nvSpPr>
        <p:spPr>
          <a:xfrm>
            <a:off x="202220" y="5251731"/>
            <a:ext cx="11845847" cy="10195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Результат: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налоговый орган для подтверждения достоверности доводов, изложенных в пояснении, или при неисполнении уведомления в срок, вправе провести налоговую проверку по выявленным расхождениям по результатам камерального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2038135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6"/>
            <a:ext cx="12192000" cy="71393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АВТОМАТИЗИРОВАННЫЙ КОНТРОЛЬ ВЫПИСКИ ЭСФ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17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00968" y="981121"/>
            <a:ext cx="11390063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применяется при выписке ЭСФ рисковыми НП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(категории НП утверждается МФ РК: вновь зарегистрированные и прошедшие перерегистрацию плательщики НДС, имеющие минимальное количество работников и т.д.)</a:t>
            </a: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применяется в течение 1 года с начала выписки ЭСФ. При регулярных платежах в течение 6 месяцев – снимается с контроля</a:t>
            </a:r>
            <a:endParaRPr lang="ru-RU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выписка ЭСФ только при положительном балансе НДС. При недостаточности баланса, НП имеют право  пополнить деньгами</a:t>
            </a: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использованные для выписки ЭСФ деньги поступают в бюджет, не использованные возвращаются.  </a:t>
            </a: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ведения расчета создана аналитическая система по администрированию НДС. Баланс пересчитывается при каждом выписанном ЭСФ. </a:t>
            </a: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 автоматизированного контроля утверждается МФ РК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(100% дочерняя организация МФ РК – АО «ИУЦ»)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514225" y="3314996"/>
            <a:ext cx="11390063" cy="86177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marL="0" lvl="4" algn="just"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Баланс НДС формируется с учетом расходов с НДС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(НДС по 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полученным ЭСФ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уплаченный НДС по 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импорту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НДС 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нерезидента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НДС 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остаткам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товаров при постановке на учет – НДС 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выписанным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ЭСФ – НДС по остаткам товаров при снятии с учета)</a:t>
            </a:r>
            <a:endParaRPr lang="ru-RU" sz="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934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   СОПОСТАВИТЕЛЬНЫЙ КОНТРОЛЬ ВЫПИСКИ ЭСФ</a:t>
            </a: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17655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Прямая соединительная линия 3">
            <a:extLst>
              <a:ext uri="{FF2B5EF4-FFF2-40B4-BE49-F238E27FC236}">
                <a16:creationId xmlns:a16="http://schemas.microsoft.com/office/drawing/2014/main" id="{33EF3CB8-F416-4278-8646-A04DA7365D4D}"/>
              </a:ext>
            </a:extLst>
          </p:cNvPr>
          <p:cNvCxnSpPr>
            <a:cxnSpLocks/>
          </p:cNvCxnSpPr>
          <p:nvPr/>
        </p:nvCxnSpPr>
        <p:spPr>
          <a:xfrm flipV="1">
            <a:off x="5716861" y="990659"/>
            <a:ext cx="35999" cy="5294773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506185" y="1678521"/>
            <a:ext cx="10990398" cy="3500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ВЫЯВЛЕНИЯ СОМНИТЕЛЬНЫХ СДЕЛОК НАПРАВЛЯЕТСЯ УВЕДОМЛЕНИЯ О ПОДТВЕРЖДЕНИИ ФАКТИЧЕСКОГО СОВЕРШЕНИЯ ОБОРОТА ПО РЕАЛИЗАЦИИ ТОВАРОВ, ВЫПОЛНЕНИЮ РАБОТ И ОКАЗАНИЮ УСЛУГ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НЕ ИСПОЛНЕНИИ УВЕДОМЛЕНИЯ ДО УСТРАНЕНИЯ НАРУШЕНИЙ ПРИОСТАНАВЛИВАЕТСЯ ВЫПИСКА ЭСФ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НАЛОГОПЛАТЕЛЬЩИКОВ, НЕ ИСПОЛНИВШИХ УВЕДОМЛЕНИЕ РАЗМЕЩАЮТСЯ НА ИНТЕРНЕТ-РЕСУРСЕ УПОЛНОМОЧЕННОГО ОРГАНА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ПОКУПАТЕЛЯМ НАПРАВЛЯЕТСЯ ИЗВЕЩЕНИЕ ПО СОМНИТЕЛЬНЫМ ВЗАИМОРАСЧЕТАМ</a:t>
            </a:r>
            <a:endParaRPr lang="en-US" sz="1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9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2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0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0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6185" y="5666269"/>
            <a:ext cx="110504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Приостановление выписки ЭСФ отменяется в течение 1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р.д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при устранении нарушений (причин)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94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</a:t>
            </a:r>
            <a:r>
              <a:rPr kumimoji="0" lang="ru-RU" sz="28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ОБЩЕЙ ЧАСТИ ПРОЕКТА НАЛОГОВОГО КОДЕКСА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BA5ADA1-87FA-937C-C09E-4E0E6B020460}"/>
              </a:ext>
            </a:extLst>
          </p:cNvPr>
          <p:cNvSpPr/>
          <p:nvPr/>
        </p:nvSpPr>
        <p:spPr>
          <a:xfrm>
            <a:off x="323756" y="1260630"/>
            <a:ext cx="11766428" cy="537853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1. ОБЩИЕ ПОЛОЖЕНИЯ</a:t>
            </a:r>
            <a:endParaRPr lang="ru-KZ" sz="1600" b="1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ГЛАВА 1. Основные положения</a:t>
            </a:r>
            <a:endParaRPr lang="ru-K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ГЛАВА 2. Права и обязанности налогоплательщика и налогового агента. Представительство в налоговых отношениях. </a:t>
            </a:r>
            <a:endParaRPr lang="ru-K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ГЛАВА 3. Налоговые органы. Взаимодействие в налоговых отношениях</a:t>
            </a:r>
            <a:endParaRPr lang="ru-K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K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2. НАЛОГОВОЕ ОБЯЗАТЕЛЬСТВО</a:t>
            </a:r>
            <a:endParaRPr lang="ru-KZ" sz="1600" b="1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4. Налоговое обязательство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5. Исполнение налогового обязательства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K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 3. НАЛОГОВОЕ АДМИНИСТРИРОВАНИЕ</a:t>
            </a:r>
            <a:endParaRPr lang="ru-KZ" sz="1600" b="1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6. Налоговое администрирование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7. Налоговая регистрация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8. Применение контрольно-кассовых машин 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9. Налоговые формы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10. Учет исполнения налогового обязательства, социального обязательства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12. Камеральный контроль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13. Контроль выписки электронных счетов-фактур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14. Налоговый мониторинг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15. Налоговый контроль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16. Прочие формы контроля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17. Принудительное исполнение налогового обязательства по уплате налогов и платежей в бюджет 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47675"/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ГЛАВА 18. Порядок обжалования уведомления о результатах налоговой проверки и действий (бездействия) должностных лиц налоговых органов</a:t>
            </a:r>
            <a:endParaRPr lang="ru-KZ" sz="1400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K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867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НАЛОГОВЫЙ МОНИТОРИНГ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7721" y="1028038"/>
            <a:ext cx="10893669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Налоговый мониторинг – сбор и анализ информации о деятельности отдельных категорий налогоплательщиков с целью контроля соблюдения налогового законодательства.</a:t>
            </a:r>
          </a:p>
          <a:p>
            <a:pPr algn="just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Виды налогового мониторинга: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мониторинг крупных налогоплательщиков;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горизонтальный мониторинг.</a:t>
            </a:r>
          </a:p>
          <a:p>
            <a:pPr algn="just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перечень включаются: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первые 300 налогоплательщиков (ФА более 325 000 МРП, не менее 250 человек)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 и недропользователь по СРП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уплатившие не менее 2 000 000 МРП (7,3 млрд.тенге)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недропользователь (за исключением ОПИ)</a:t>
            </a:r>
          </a:p>
          <a:p>
            <a:pPr marL="342900" indent="-342900" algn="just">
              <a:buFontTx/>
              <a:buChar char="-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недропользователь – градообразующее предприятие</a:t>
            </a:r>
          </a:p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447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A4398A-5718-5E49-CD73-9B9B60FDE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EDD44C3-0560-60CD-8ED4-01085B8C7AC7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НАЛОГОВЫЙ КОНТРОЛЬ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4AB323-5BA9-0790-3484-9A1B579DC645}"/>
              </a:ext>
            </a:extLst>
          </p:cNvPr>
          <p:cNvSpPr txBox="1"/>
          <p:nvPr/>
        </p:nvSpPr>
        <p:spPr>
          <a:xfrm>
            <a:off x="454269" y="1187640"/>
            <a:ext cx="11737731" cy="1466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 fontAlgn="base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Налоговый контроль </a:t>
            </a:r>
            <a:r>
              <a:rPr lang="ru-RU" sz="20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государственный контроль, осуществляемый налоговыми органами, за исполнением норм налогового законодательства Республики Казахстан и иного законодательства Республики Казахстан и  осуществляется путем проведения </a:t>
            </a: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налоговой проверки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E623F9-3E13-652D-D37C-8B121858E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2B3DF5D-5900-2F6D-4B1B-92CB9A793205}"/>
              </a:ext>
            </a:extLst>
          </p:cNvPr>
          <p:cNvSpPr/>
          <p:nvPr/>
        </p:nvSpPr>
        <p:spPr>
          <a:xfrm>
            <a:off x="454269" y="3123161"/>
            <a:ext cx="11485686" cy="6072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Основания налоговой проверки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89C615-CBFA-0122-1206-AEB33008B8FD}"/>
              </a:ext>
            </a:extLst>
          </p:cNvPr>
          <p:cNvSpPr txBox="1"/>
          <p:nvPr/>
        </p:nvSpPr>
        <p:spPr>
          <a:xfrm>
            <a:off x="454269" y="3805044"/>
            <a:ext cx="1140476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/>
            </a:pPr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инициативные заявления, требования налогоплательщика</a:t>
            </a:r>
          </a:p>
          <a:p>
            <a:pPr algn="just"/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решение правоохранительных органов</a:t>
            </a:r>
          </a:p>
          <a:p>
            <a:pPr algn="just"/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3) решение налогового органа о проведении налоговой проверки </a:t>
            </a:r>
            <a:r>
              <a:rPr lang="ru-RU" sz="1600" i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(порядок и основания  о проведении налоговой проверки определяется уполномоченным органом) </a:t>
            </a:r>
          </a:p>
          <a:p>
            <a:pPr algn="just"/>
            <a:endParaRPr lang="ru-RU" sz="1600" i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4) истечение срока действия контракта на недропользование, за исключением случаев переоформления права недропользования на лицензионный режим недропользования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090176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66124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ПРОЧИЕ ФОРМЫ КОНТРОЛЯ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8980" y="973393"/>
            <a:ext cx="11676184" cy="46333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354013" lvl="0" indent="279400" algn="just">
              <a:spcAft>
                <a:spcPts val="30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Прочие формы контроля в рамках налогового администрирования включают:</a:t>
            </a:r>
          </a:p>
          <a:p>
            <a:pPr marL="354013" lvl="0" indent="279400" algn="just">
              <a:spcAft>
                <a:spcPts val="300"/>
              </a:spcAf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0" indent="279400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контроль за подакцизными товарами, произведенными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импортированными в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РК;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lvl="0" indent="279400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контроль при трансфертном ценообразовании;</a:t>
            </a:r>
          </a:p>
          <a:p>
            <a:pPr marL="354013" lvl="0" indent="279400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контроль за соблюдением порядка учета, хранения, оценки, дальнейшего использования и реализации имущества, обращенного (поступившего) в собственность государства;</a:t>
            </a:r>
          </a:p>
          <a:p>
            <a:pPr marL="354013" lvl="0" indent="279400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контроль за деятельностью уполномоченных государственных органов, местных исполнительных органов и Государственной корпорации;</a:t>
            </a:r>
          </a:p>
          <a:p>
            <a:pPr marL="354013" lvl="0" indent="279400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контроль за соблюдением порядка оформления сопроводительных накладных на товары;</a:t>
            </a:r>
          </a:p>
          <a:p>
            <a:pPr marL="354013" lvl="0" indent="279400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прослеживаемость оборота товаров, ввезенных на таможенную территорию ЕАЭС;</a:t>
            </a:r>
          </a:p>
          <a:p>
            <a:pPr marL="354013" lvl="0" indent="279400" algn="just">
              <a:lnSpc>
                <a:spcPct val="150000"/>
              </a:lnSpc>
              <a:spcAft>
                <a:spcPts val="30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налоговое обследование.</a:t>
            </a:r>
          </a:p>
          <a:p>
            <a:pPr marL="354013" lvl="4" indent="279400" algn="just">
              <a:spcAft>
                <a:spcPts val="3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0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12192000" cy="1145095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ПРИНУДИТЕЛЬНОЕ ВЗЫСКАНИЕ </a:t>
            </a:r>
          </a:p>
          <a:p>
            <a:pPr algn="ctr">
              <a:spcAft>
                <a:spcPts val="120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ПРИ НАЛИЧИИ НАЛОГОВОЙ ЗАДОЛЖЕННОСТИ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368FA4E-05C2-43DB-90E1-81B4250BB861}"/>
              </a:ext>
            </a:extLst>
          </p:cNvPr>
          <p:cNvSpPr/>
          <p:nvPr/>
        </p:nvSpPr>
        <p:spPr>
          <a:xfrm>
            <a:off x="457735" y="1583095"/>
            <a:ext cx="1127652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347663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задолженности до 20 МРП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направление извещения об образовании налоговой задолженности, другие меры не применяются</a:t>
            </a:r>
          </a:p>
          <a:p>
            <a:pPr marL="354013" indent="347663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задолженности от 20 до 45 МРП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направление уведомления о погашении налоговой задолженности, приостановление расходных операций по банковским счетам и кассе, выставление инкассового распоряжения</a:t>
            </a:r>
          </a:p>
          <a:p>
            <a:pPr marL="354013" indent="347663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задолженности свыше 45 МРП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все меры, включая опись и реализацию имущества, взыскание за счет дебиторов, ограничение выезда 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(в случае непогашения в течение 3-х месяцев на основании санкции суда)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банкротство</a:t>
            </a: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4013" indent="347663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Увеличение порогового значения по неприменению способов и мер принудительного взыскания задолженности по социальным платежам </a:t>
            </a:r>
            <a:r>
              <a:rPr lang="ru-RU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6 МРП </a:t>
            </a:r>
            <a:r>
              <a:rPr lang="ru-RU" sz="2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(ст. 256 Социального кодекса и ст. 31 ЗРК «Об обязательном  социальном медицинском  страховании»)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96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4788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РАЗДЕЛ 1 «ОБЩИЕ ПОЛОЖЕНИЯ»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B7B6A8-7043-4760-941D-AF21ED1EEE9C}"/>
              </a:ext>
            </a:extLst>
          </p:cNvPr>
          <p:cNvSpPr txBox="1"/>
          <p:nvPr/>
        </p:nvSpPr>
        <p:spPr>
          <a:xfrm>
            <a:off x="324465" y="608980"/>
            <a:ext cx="11781717" cy="487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равовые основы налогообложения</a:t>
            </a: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налогообложения</a:t>
            </a: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и задача налогового законодательства</a:t>
            </a: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алоговая политика, налоговые льготы, Методологический совет</a:t>
            </a: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Порядок внесения изменений и дополнений в Налоговый кодекс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Права и обязанности налогоплательщика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Система налоговых органов, их задачи, права и обязанности</a:t>
            </a:r>
            <a:endParaRPr lang="ru-KZ" b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Налоговая тайна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Взаимодействие налогового органа с налогоплательщиком (налоговым агентом) </a:t>
            </a:r>
            <a:endParaRPr lang="ru-KZ" b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47675" indent="1588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Взаимодействие с уполномоченными государственными органами, местными исполнительными органами и иными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лицами</a:t>
            </a:r>
            <a:endParaRPr lang="ru-KZ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2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8"/>
            <a:ext cx="12192000" cy="97727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РАЗДЕЛ 2 «НАЛОГОВЫЕ ОБЯЗАТЕЛЬСТВА»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B7B6A8-7043-4760-941D-AF21ED1EEE9C}"/>
              </a:ext>
            </a:extLst>
          </p:cNvPr>
          <p:cNvSpPr txBox="1"/>
          <p:nvPr/>
        </p:nvSpPr>
        <p:spPr>
          <a:xfrm>
            <a:off x="445581" y="1303648"/>
            <a:ext cx="12020365" cy="4722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 налогообложения, налоговая база, налоговая ставка, налоговый период</a:t>
            </a: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исполнения налогового обязательства и сроки его исполнения</a:t>
            </a: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Сроки исковой давности по налоговому обязательству и требованию</a:t>
            </a:r>
          </a:p>
          <a:p>
            <a:pPr marL="447675" indent="1588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Исполнение отдельных налоговых обязательств при ликвидации, реорганизации и прекращении деятельности </a:t>
            </a:r>
            <a:endParaRPr lang="ru-KZ" b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Обеспечение исполнения налогового обязательства</a:t>
            </a:r>
            <a:endParaRPr lang="ru-KZ" b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endParaRPr lang="ru-KZ" b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ru-RU" sz="14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indent="450215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endParaRPr lang="ru-KZ" sz="16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KZ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960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11229" y="-1"/>
            <a:ext cx="12192000" cy="97065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СПОСОБЫ ОБЕСПЕЧЕНИЯ ИСПОЛНЕНИЯ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НАЛОГОВОГО ОБЯЗАТЕЛЬСТВА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201851" y="1439664"/>
            <a:ext cx="11810762" cy="4855405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НАЧИСЛЕНИЕ ПЕНИ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ПРИОСТАНОВЛЕНИЕ РАСХОДНЫХ ОПЕРАЦИЙ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ОГРАНИЧЕНИЕ В РАСПОРЯЖЕНИИ ИМУЩЕСТВОМ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ПРИОСТАНОВЛЕНИЕ ВЫПИСКИ ЭЛЕКТРОННЫХ СЧЕТОВ-ФАКТУР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ОГРАНИЧЕНИЕ ДОСТУПА К ИНТЕРНЕТ-РЕСУРСАМ ИНОСТРАННОЙ КОМПАНИИ, ОСУЩЕСТВЛЯЮЩЕЙ ДЕЯТЕЛЬНОСТЬ ПОСРЕДСТВОМ ИНТЕРНЕТ-ПЛОЩАДКИ НА ТЕРРИТОРИИ РЕСПУБЛИКИ КАЗАХСТАН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23088" y="442257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190617" y="4973274"/>
            <a:ext cx="11810766" cy="44506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082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11229" y="0"/>
            <a:ext cx="12192000" cy="82591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 3 «НАЛОГОВОЕ АДМИНИСТРИРОВАНИЕ» 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4E58C36-1810-FBBB-52C0-AAF7078F8E4F}"/>
              </a:ext>
            </a:extLst>
          </p:cNvPr>
          <p:cNvSpPr/>
          <p:nvPr/>
        </p:nvSpPr>
        <p:spPr>
          <a:xfrm>
            <a:off x="201851" y="1606859"/>
            <a:ext cx="11810762" cy="521119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360363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Налоговое администрирование – комплекс мероприятий налогового органа и иных уполномоченных государственных органов, направленных на обеспечение соблюдения налогового законодательства Республики Казахстан и иного законодательства Республики Казахстан, контроль за соблюдением которого возложен на налоговые органы, и создание условий для уплаты налогов и платежей в бюджет.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Налоговое администрирование включает:</a:t>
            </a:r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 налоговую регистрацию;</a:t>
            </a:r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2) применение контрольно-кассовых машин;</a:t>
            </a:r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3) прием налоговых форм;</a:t>
            </a:r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4) учет исполнения налогового обязательства, обязанности по перечислению социальных платежей, штрафов и пени;</a:t>
            </a:r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5) изменение сроков исполнения налогового обязательства;</a:t>
            </a:r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6) камеральный контроль;</a:t>
            </a:r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7) контроль выписки электронный счетов-фактур;</a:t>
            </a:r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8) налоговый мониторинг; </a:t>
            </a:r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9) налоговый контроль; </a:t>
            </a:r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10) прочие формы контроля;</a:t>
            </a:r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11) принудительное взыскание налоговой задолженности.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23088" y="442257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386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4788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ИСКОВАЯ ДАВНОСТЬ ПО НАЛОГОВЫМ ОБЯЗАТЕЛЬСТВАМ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B7B6A8-7043-4760-941D-AF21ED1EEE9C}"/>
              </a:ext>
            </a:extLst>
          </p:cNvPr>
          <p:cNvSpPr txBox="1"/>
          <p:nvPr/>
        </p:nvSpPr>
        <p:spPr>
          <a:xfrm>
            <a:off x="62398" y="795293"/>
            <a:ext cx="12067214" cy="6014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Срок исковой давности составляет:</a:t>
            </a:r>
            <a:endParaRPr lang="ru-KZ" sz="20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 лет для:</a:t>
            </a:r>
            <a:endParaRPr lang="ru-KZ" sz="20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субъектов крупного предпринимательства;</a:t>
            </a:r>
            <a:endParaRPr lang="ru-KZ" sz="20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недропользователей;</a:t>
            </a:r>
            <a:endParaRPr lang="ru-KZ" sz="20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резидентов Республики Казахстан, имеющих контроль над иностранными компаниями;</a:t>
            </a:r>
            <a:endParaRPr lang="ru-KZ" sz="20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плательщиков НДС в отношении товаров, по которым применен метод зачета;</a:t>
            </a:r>
            <a:endParaRPr lang="ru-KZ" sz="20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endParaRPr lang="ru-RU" sz="20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 года для иных налогоплательщиков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Течение срока исковой давности по проверкам приостанавливается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начала проведения до исполнения уведомления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endParaRPr lang="ru-KZ" sz="2000" b="1" dirty="0">
              <a:solidFill>
                <a:srgbClr val="00206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K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959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6"/>
            <a:ext cx="12192000" cy="866096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                  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ПРИОСТАНОВЛЕНИЕ РАСХОДНЫХ ОПЕРАЦИЙ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E7D0CCA-D21C-4CC9-BCFE-2FA27A21001B}"/>
              </a:ext>
            </a:extLst>
          </p:cNvPr>
          <p:cNvSpPr/>
          <p:nvPr/>
        </p:nvSpPr>
        <p:spPr>
          <a:xfrm>
            <a:off x="514093" y="946666"/>
            <a:ext cx="111638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Montserrat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Приостановление расходных операции по банковским счетам:</a:t>
            </a:r>
          </a:p>
          <a:p>
            <a:pPr marL="358775" indent="-176213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непогашение налогоплательщиком (налоговым агентом) налоговой задолженности в сумме, превышающей предельный размер налоговой задолженности;</a:t>
            </a:r>
          </a:p>
          <a:p>
            <a:pPr marL="358775" indent="-176213" algn="just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176213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неисполнение уведомления о постановке на регистрационный учет в налоговом органе;</a:t>
            </a:r>
          </a:p>
          <a:p>
            <a:pPr marL="358775" indent="-176213" algn="just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176213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недопуск должностных лиц налогового органа к налоговой проверке и обследованию объектов налогообложения и (или) объектов, связанных с налогообложением;</a:t>
            </a:r>
          </a:p>
          <a:p>
            <a:pPr marL="358775" indent="-176213" algn="just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176213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неисполнение уведомления о предполагаемых расхождениях по результатам камерального контроля;</a:t>
            </a:r>
          </a:p>
          <a:p>
            <a:pPr marL="358775" indent="-176213" algn="just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176213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неисполнение уведомления о подтверждении дебиторской задолженности;</a:t>
            </a:r>
          </a:p>
          <a:p>
            <a:pPr marL="358775" indent="-176213" algn="just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176213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неисполнение уведомления о подтверждении фактического совершения оборота по реализации товаров, выполнению работ и оказанию услуг.</a:t>
            </a:r>
          </a:p>
          <a:p>
            <a:pPr marL="182562" algn="just"/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Приостановление расходных операции по кассе: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8775" indent="-176213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непогашение налогоплательщиком (налоговым агентом) налоговой задолженности в сумме, превышающей предельный размер налоговой задолженности.</a:t>
            </a:r>
          </a:p>
          <a:p>
            <a:pPr marL="358775" indent="-176213"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66700" algn="just"/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 о приостановлении расходных операций отменяется не позднее одного рабочего дня, следующего за днем устранения причин приостановления расходных операций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33722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СИСТЕМА УПРАВЛЕНИЯ НАЛОГОВЫМИ РИСКАМИ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76B006-6A0E-DA49-58FA-6740C0AC4B53}"/>
              </a:ext>
            </a:extLst>
          </p:cNvPr>
          <p:cNvSpPr txBox="1"/>
          <p:nvPr/>
        </p:nvSpPr>
        <p:spPr>
          <a:xfrm>
            <a:off x="244719" y="1428075"/>
            <a:ext cx="1170256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Исключается категорирование налогоплательщиков путем отнесения их к категориям низкой, средней или высокой степени риска</a:t>
            </a:r>
          </a:p>
          <a:p>
            <a:pPr marL="0" marR="0" lvl="4" indent="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endParaRPr kumimoji="0" lang="ru-RU" sz="1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4" indent="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Исключается отбор субъектов периодической налоговой проверки на основе оценки степени риска</a:t>
            </a:r>
          </a:p>
          <a:p>
            <a:pPr marL="0" marR="0" lvl="4" indent="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endParaRPr kumimoji="0" lang="ru-RU" sz="1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4" indent="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Предлагается перестроить систему управления налоговыми рисками, отойдя от системы оценки самих налогоплательщиков, на выявление самих рисков нарушения налогового законодательства</a:t>
            </a:r>
            <a:endParaRPr lang="ru-RU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marR="0" lvl="4" indent="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endParaRPr kumimoji="0" lang="ru-RU" sz="1800" b="0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4" indent="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800" b="0" i="0" u="none" strike="noStrike" kern="1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Принятие мер информационно-предупредительного характера или обязательных к исполнению мер</a:t>
            </a:r>
          </a:p>
        </p:txBody>
      </p:sp>
    </p:spTree>
    <p:extLst>
      <p:ext uri="{BB962C8B-B14F-4D97-AF65-F5344CB8AC3E}">
        <p14:creationId xmlns:p14="http://schemas.microsoft.com/office/powerpoint/2010/main" val="14897688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6796</TotalTime>
  <Words>2348</Words>
  <Application>Microsoft Office PowerPoint</Application>
  <PresentationFormat>Широкоэкранный</PresentationFormat>
  <Paragraphs>296</Paragraphs>
  <Slides>23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7" baseType="lpstr">
      <vt:lpstr>ＭＳ Ｐゴシック</vt:lpstr>
      <vt:lpstr>Arial</vt:lpstr>
      <vt:lpstr>Calibri</vt:lpstr>
      <vt:lpstr>Calibri Light</vt:lpstr>
      <vt:lpstr>Century Gothic</vt:lpstr>
      <vt:lpstr>Montserrat</vt:lpstr>
      <vt:lpstr>Roboto Condensed</vt:lpstr>
      <vt:lpstr>Tahoma</vt:lpstr>
      <vt:lpstr>Times New Roman</vt:lpstr>
      <vt:lpstr>Wingdings</vt:lpstr>
      <vt:lpstr>Wingdings 3</vt:lpstr>
      <vt:lpstr>1_Тема Office</vt:lpstr>
      <vt:lpstr>Сектор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Мурзагалиева Лаззат Имангельдиевна  </cp:lastModifiedBy>
  <cp:revision>218</cp:revision>
  <cp:lastPrinted>2024-06-04T04:19:04Z</cp:lastPrinted>
  <dcterms:created xsi:type="dcterms:W3CDTF">2024-05-17T10:30:13Z</dcterms:created>
  <dcterms:modified xsi:type="dcterms:W3CDTF">2024-12-04T09:56:33Z</dcterms:modified>
</cp:coreProperties>
</file>